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12" name="演示文稿标题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演示文稿标题</a:t>
            </a:r>
          </a:p>
        </p:txBody>
      </p:sp>
      <p:sp>
        <p:nvSpPr>
          <p:cNvPr id="13" name="正文级别 1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演示文稿副标题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说明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说明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显著事实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事实信息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事实信息</a:t>
            </a:r>
          </a:p>
        </p:txBody>
      </p:sp>
      <p:sp>
        <p:nvSpPr>
          <p:cNvPr id="107" name="正文级别 1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属性</a:t>
            </a:r>
          </a:p>
        </p:txBody>
      </p:sp>
      <p:sp>
        <p:nvSpPr>
          <p:cNvPr id="116" name="正文级别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“著名引文”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多云天空下未来感公寓楼的低角度黑白照片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现代办公楼外部的黑白照片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建筑物上格状现代结构的黑白照片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现代建筑的低角度黑白照片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建筑物上光影的黑白照片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演示文稿标题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演示文稿标题</a:t>
            </a:r>
          </a:p>
        </p:txBody>
      </p:sp>
      <p:sp>
        <p:nvSpPr>
          <p:cNvPr id="23" name="作者和日期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24" name="正文级别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演示文稿副标题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照片（备选）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灯片标题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幻灯片标题</a:t>
            </a:r>
          </a:p>
        </p:txBody>
      </p:sp>
      <p:sp>
        <p:nvSpPr>
          <p:cNvPr id="33" name="正文级别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幻灯片副标题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阴影投射在混凝土结构上的黑白照片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幻灯片编号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43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44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标题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61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62" name="正文级别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复杂建筑结构的黑白特写照片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章节标题</a:t>
            </a:r>
          </a:p>
        </p:txBody>
      </p:sp>
      <p:sp>
        <p:nvSpPr>
          <p:cNvPr id="72" name="幻灯片编号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幻灯片标题</a:t>
            </a:r>
          </a:p>
        </p:txBody>
      </p:sp>
      <p:sp>
        <p:nvSpPr>
          <p:cNvPr id="80" name="幻灯片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幻灯片副标题</a:t>
            </a:r>
          </a:p>
        </p:txBody>
      </p:sp>
      <p:sp>
        <p:nvSpPr>
          <p:cNvPr id="8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议程标题</a:t>
            </a:r>
          </a:p>
        </p:txBody>
      </p:sp>
      <p:sp>
        <p:nvSpPr>
          <p:cNvPr id="89" name="议程副标题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议程副标题</a:t>
            </a:r>
          </a:p>
        </p:txBody>
      </p:sp>
      <p:sp>
        <p:nvSpPr>
          <p:cNvPr id="90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议程主题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幻灯片标题</a:t>
            </a:r>
          </a:p>
        </p:txBody>
      </p:sp>
      <p:sp>
        <p:nvSpPr>
          <p:cNvPr id="3" name="正文级别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幻灯片项目符号文本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唐杰 2023.0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pPr/>
            <a:r>
              <a:t>唐杰 2023.02</a:t>
            </a:r>
          </a:p>
        </p:txBody>
      </p:sp>
      <p:sp>
        <p:nvSpPr>
          <p:cNvPr id="152" name="《红楼梦》微讲座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《红楼梦》微讲座</a:t>
            </a:r>
          </a:p>
        </p:txBody>
      </p:sp>
      <p:sp>
        <p:nvSpPr>
          <p:cNvPr id="153" name="——曹雪芹安排宝琴这个人物的意义何在？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algn="r" defTabSz="800735">
              <a:defRPr sz="5335"/>
            </a:lvl1pPr>
          </a:lstStyle>
          <a:p>
            <a:pPr/>
            <a:r>
              <a:t>——曹雪芹安排宝琴这个人物的意义何在？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谢谢"/>
          <p:cNvSpPr txBox="1"/>
          <p:nvPr>
            <p:ph type="title"/>
          </p:nvPr>
        </p:nvSpPr>
        <p:spPr>
          <a:xfrm>
            <a:off x="-885619" y="3501517"/>
            <a:ext cx="21971001" cy="1433164"/>
          </a:xfrm>
          <a:prstGeom prst="rect">
            <a:avLst/>
          </a:prstGeom>
        </p:spPr>
        <p:txBody>
          <a:bodyPr/>
          <a:lstStyle>
            <a:lvl1pPr algn="ctr" defTabSz="2145738">
              <a:defRPr spc="-149" sz="7480"/>
            </a:lvl1pPr>
          </a:lstStyle>
          <a:p>
            <a:pPr/>
            <a:r>
              <a:t>谢谢</a:t>
            </a:r>
          </a:p>
        </p:txBody>
      </p:sp>
      <p:sp>
        <p:nvSpPr>
          <p:cNvPr id="185" name=": )"/>
          <p:cNvSpPr txBox="1"/>
          <p:nvPr/>
        </p:nvSpPr>
        <p:spPr>
          <a:xfrm rot="5376387">
            <a:off x="13312470" y="3563431"/>
            <a:ext cx="1318066" cy="13093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defRPr b="1" spc="-170" sz="8500"/>
            </a:pPr>
            <a:r>
              <a:rPr b="0">
                <a:latin typeface="冬青黑体简体中文 W3"/>
                <a:ea typeface="冬青黑体简体中文 W3"/>
                <a:cs typeface="冬青黑体简体中文 W3"/>
                <a:sym typeface="冬青黑体简体中文 W3"/>
              </a:rPr>
              <a:t>: )</a:t>
            </a:r>
            <a:r>
              <a:rPr>
                <a:latin typeface="Tw Cen MT"/>
                <a:ea typeface="Tw Cen MT"/>
                <a:cs typeface="Tw Cen MT"/>
                <a:sym typeface="Tw Cen MT"/>
              </a:rPr>
              <a:t>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目录"/>
          <p:cNvSpPr txBox="1"/>
          <p:nvPr>
            <p:ph type="body" idx="21"/>
          </p:nvPr>
        </p:nvSpPr>
        <p:spPr>
          <a:xfrm>
            <a:off x="1206499" y="1198149"/>
            <a:ext cx="21751771" cy="176057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1438619">
              <a:lnSpc>
                <a:spcPct val="80000"/>
              </a:lnSpc>
              <a:defRPr spc="-187" sz="9381"/>
            </a:lvl1pPr>
          </a:lstStyle>
          <a:p>
            <a:pPr/>
            <a:r>
              <a:t>目录</a:t>
            </a:r>
          </a:p>
        </p:txBody>
      </p:sp>
      <p:sp>
        <p:nvSpPr>
          <p:cNvPr id="156" name="人物出场…"/>
          <p:cNvSpPr txBox="1"/>
          <p:nvPr>
            <p:ph type="body" idx="1"/>
          </p:nvPr>
        </p:nvSpPr>
        <p:spPr>
          <a:xfrm>
            <a:off x="1096884" y="3632388"/>
            <a:ext cx="21971001" cy="8256011"/>
          </a:xfrm>
          <a:prstGeom prst="rect">
            <a:avLst/>
          </a:prstGeom>
        </p:spPr>
        <p:txBody>
          <a:bodyPr/>
          <a:lstStyle/>
          <a:p>
            <a:pPr/>
            <a:r>
              <a:t>人物出场</a:t>
            </a:r>
          </a:p>
          <a:p>
            <a:pPr/>
            <a:r>
              <a:t>经典场景</a:t>
            </a:r>
          </a:p>
          <a:p>
            <a:pPr/>
            <a:r>
              <a:t>人物结局</a:t>
            </a:r>
          </a:p>
          <a:p>
            <a:pPr/>
            <a:r>
              <a:t>性格分析</a:t>
            </a:r>
          </a:p>
          <a:p>
            <a:pPr/>
            <a:r>
              <a:t>人物意义</a:t>
            </a:r>
          </a:p>
        </p:txBody>
      </p:sp>
      <p:pic>
        <p:nvPicPr>
          <p:cNvPr id="157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30924" y="2023285"/>
            <a:ext cx="11417669" cy="85632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人物出场"/>
          <p:cNvSpPr txBox="1"/>
          <p:nvPr>
            <p:ph type="title"/>
          </p:nvPr>
        </p:nvSpPr>
        <p:spPr>
          <a:xfrm>
            <a:off x="1206500" y="948957"/>
            <a:ext cx="21971000" cy="1433164"/>
          </a:xfrm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人物出场</a:t>
            </a:r>
          </a:p>
        </p:txBody>
      </p:sp>
      <p:sp>
        <p:nvSpPr>
          <p:cNvPr id="160" name="薛宝琴出现在原著第四十九回，这一回里贾母借宝琴之名，标明了自己对宝钗的态度。她送给宝琴野鸭子头上的毛做的斗篷，并命琥珀前来告知：“老太太说了，叫宝姑娘别管紧了琴姑娘，他还小呢。让他爱怎么样就怎么样。要什么东西只管要去，别多心。”宝钗见众人都对宝琴如此之好，心里非常酸忍不住心生妒意，说到：”你也不知是哪里来的福气！我就不信我那些儿不如你。”…"/>
          <p:cNvSpPr txBox="1"/>
          <p:nvPr>
            <p:ph type="body" idx="1"/>
          </p:nvPr>
        </p:nvSpPr>
        <p:spPr>
          <a:xfrm>
            <a:off x="1206500" y="2729994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  <a:r>
              <a:t>薛宝琴出现在原著第四十九回，这一回里贾母借宝琴之名，标明了自己对宝钗的态度。她送给宝琴野鸭子头上的毛做的斗篷，并命琥珀前来告知：“老太太说了，叫宝姑娘别管紧了琴姑娘，他还小呢。让他爱怎么样就怎么样。要什么东西只管要去，别多心。”宝钗见众人都对宝琴如此之好，心里非常酸忍不住心生妒意，说到：”你也不知是哪里来的福气！我就不信我那些儿不如你。”</a:t>
            </a:r>
          </a:p>
          <a:p>
            <a:pPr/>
            <a:r>
              <a:t>而反观黛玉，她却与宝琴姐妹相称，关系好的不得了。书上原文说她追着宝琴认妹妹，通过宝琴这面镜子可以看出，黛玉也不是那种小肚鸡肠的人。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经典场景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经典场景</a:t>
            </a:r>
          </a:p>
        </p:txBody>
      </p:sp>
      <p:sp>
        <p:nvSpPr>
          <p:cNvPr id="163" name="《芦雪庵争联即景诗 暖香坞雅制春灯谜》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《芦雪庵争联即景诗 暖香坞雅制春灯谜》</a:t>
            </a:r>
          </a:p>
        </p:txBody>
      </p:sp>
      <p:sp>
        <p:nvSpPr>
          <p:cNvPr id="164" name="他一行说，众人一行笑。凤姐儿也不等贾母说话，便命人抬过轿来。贾母笑着挽了凤姐儿的手，仍上了轿，带着众人，说笑出了夹道东门。一看四面，粉妆银砌，忽见宝琴披着凫靥裘，站在山坡背后遥等，身后一个丫鬟，抱着一瓶红梅。众人都笑道：「怪道少了两个，他却在这里等着，也弄梅花去了！」贾母喜的忙笑道：「你们瞧，这雪坡儿上，配上他这个人物儿，又是这件衣裳，后头又是这梅花，象个什么？」众人都笑道：「就象老太太屋里挂的仇十洲画的《艳雪图》。」贾母摇头笑道：「那画的那里有这件衣裳？人也不能这样好。」一语未了，只见宝琴身后又转出一"/>
          <p:cNvSpPr txBox="1"/>
          <p:nvPr>
            <p:ph type="body" sz="half" idx="1"/>
          </p:nvPr>
        </p:nvSpPr>
        <p:spPr>
          <a:xfrm>
            <a:off x="1206500" y="3662907"/>
            <a:ext cx="14565826" cy="7926531"/>
          </a:xfrm>
          <a:prstGeom prst="rect">
            <a:avLst/>
          </a:prstGeom>
        </p:spPr>
        <p:txBody>
          <a:bodyPr/>
          <a:lstStyle>
            <a:lvl1pPr marL="505968" indent="-505968" defTabSz="2023821">
              <a:spcBef>
                <a:spcPts val="3700"/>
              </a:spcBef>
              <a:defRPr sz="3984"/>
            </a:lvl1pPr>
          </a:lstStyle>
          <a:p>
            <a:pPr/>
            <a:r>
              <a:t>他一行说，众人一行笑。凤姐儿也不等贾母说话，便命人抬过轿来。贾母笑着挽了凤姐儿的手，仍上了轿，带着众人，说笑出了夹道东门。一看四面，粉妆银砌，忽见宝琴披着凫靥裘，站在山坡背后遥等，身后一个丫鬟，抱着一瓶红梅。众人都笑道：「怪道少了两个，他却在这里等着，也弄梅花去了！」贾母喜的忙笑道：「你们瞧，这雪坡儿上，配上他这个人物儿，又是这件衣裳，后头又是这梅花，象个什么？」众人都笑道：「就象老太太屋里挂的仇十洲画的《艳雪图》。」贾母摇头笑道：「那画的那里有这件衣裳？人也不能这样好。」一语未了，只见宝琴身后又转出一个披大红猩毡的人来。贾母道：「那又是哪个女孩儿？」众人笑道：「我们都在这里，那是宝玉！」</a:t>
            </a:r>
          </a:p>
        </p:txBody>
      </p:sp>
      <p:pic>
        <p:nvPicPr>
          <p:cNvPr id="165" name="图像" descr="图像"/>
          <p:cNvPicPr>
            <a:picLocks noChangeAspect="1"/>
          </p:cNvPicPr>
          <p:nvPr/>
        </p:nvPicPr>
        <p:blipFill>
          <a:blip r:embed="rId2">
            <a:alphaModFix amt="77280"/>
            <a:extLst/>
          </a:blip>
          <a:stretch>
            <a:fillRect/>
          </a:stretch>
        </p:blipFill>
        <p:spPr>
          <a:xfrm>
            <a:off x="16795712" y="856727"/>
            <a:ext cx="5977268" cy="120025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人物结局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人物结局</a:t>
            </a:r>
          </a:p>
        </p:txBody>
      </p:sp>
      <p:sp>
        <p:nvSpPr>
          <p:cNvPr id="168" name="被梅家娶了去？…"/>
          <p:cNvSpPr txBox="1"/>
          <p:nvPr>
            <p:ph type="body" idx="1"/>
          </p:nvPr>
        </p:nvSpPr>
        <p:spPr>
          <a:xfrm>
            <a:off x="1206499" y="3691888"/>
            <a:ext cx="21971001" cy="8256011"/>
          </a:xfrm>
          <a:prstGeom prst="rect">
            <a:avLst/>
          </a:prstGeom>
        </p:spPr>
        <p:txBody>
          <a:bodyPr/>
          <a:lstStyle/>
          <a:p>
            <a:pPr/>
            <a:r>
              <a:t>被梅家娶了去？</a:t>
            </a:r>
          </a:p>
          <a:p>
            <a:pPr/>
          </a:p>
          <a:p>
            <a:pPr marL="0" indent="0">
              <a:buSzTx/>
              <a:buNone/>
            </a:pPr>
          </a:p>
          <a:p>
            <a:pPr/>
            <a:r>
              <a:t>梅家坚持悔婚？</a:t>
            </a:r>
          </a:p>
        </p:txBody>
      </p:sp>
      <p:pic>
        <p:nvPicPr>
          <p:cNvPr id="16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22908" y="1707473"/>
            <a:ext cx="11939862" cy="94233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性格分析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性格分析</a:t>
            </a:r>
          </a:p>
        </p:txBody>
      </p:sp>
      <p:sp>
        <p:nvSpPr>
          <p:cNvPr id="172" name="精神独立真阳光…"/>
          <p:cNvSpPr txBox="1"/>
          <p:nvPr>
            <p:ph type="body" idx="1"/>
          </p:nvPr>
        </p:nvSpPr>
        <p:spPr>
          <a:xfrm>
            <a:off x="1206500" y="3395318"/>
            <a:ext cx="21971000" cy="9962383"/>
          </a:xfrm>
          <a:prstGeom prst="rect">
            <a:avLst/>
          </a:prstGeom>
        </p:spPr>
        <p:txBody>
          <a:bodyPr/>
          <a:lstStyle/>
          <a:p>
            <a:pPr/>
            <a:r>
              <a:t>精神独立真阳光</a:t>
            </a:r>
          </a:p>
          <a:p>
            <a:pPr/>
          </a:p>
          <a:p>
            <a:pPr/>
            <a:r>
              <a:t>活泼洒脱真性情</a:t>
            </a:r>
          </a:p>
        </p:txBody>
      </p:sp>
      <p:pic>
        <p:nvPicPr>
          <p:cNvPr id="17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56113" y="2706711"/>
            <a:ext cx="11609680" cy="74918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人物意义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人物意义</a:t>
            </a:r>
          </a:p>
        </p:txBody>
      </p:sp>
      <p:sp>
        <p:nvSpPr>
          <p:cNvPr id="176" name="映衬黛玉心态的转变和成熟…"/>
          <p:cNvSpPr txBox="1"/>
          <p:nvPr>
            <p:ph type="body" idx="1"/>
          </p:nvPr>
        </p:nvSpPr>
        <p:spPr>
          <a:xfrm>
            <a:off x="1206499" y="3118279"/>
            <a:ext cx="21971001" cy="8256012"/>
          </a:xfrm>
          <a:prstGeom prst="rect">
            <a:avLst/>
          </a:prstGeom>
        </p:spPr>
        <p:txBody>
          <a:bodyPr/>
          <a:lstStyle/>
          <a:p>
            <a:pPr/>
            <a:r>
              <a:t>映衬黛玉心态的转变和成熟</a:t>
            </a:r>
          </a:p>
          <a:p>
            <a:pPr/>
            <a:r>
              <a:t>早期的林黛玉，是一个孤高自许，目下无尘，又有些爱使小性子的姑娘。她最看不得的，就是有其她女子比她优秀，有其她女子得到贾母的宠爱，抢夺她在贾母心中独一无二的地位，还有就是有其她女子和贾宝玉有牵扯。</a:t>
            </a:r>
          </a:p>
          <a:p>
            <a:pPr/>
            <a:r>
              <a:t>薛宝琴的出现，更是彻底地说明了黛玉的转变，她的条件可以说处处踩在了黛玉的痛点上，她的才华，她的见识，她一到贾府，便被贾母留在屋里养着。芦雪庵开诗社时，两人一同出现在白雪红梅的画面里，更是得到大家的称赞。但是对于这一切，林黛玉既没有拈酸，也没有和谁使小性子，真的只当宝琴是个远到而来的小妹妹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展现了闺阁女子的另外一种可能性…"/>
          <p:cNvSpPr txBox="1"/>
          <p:nvPr>
            <p:ph type="body" idx="1"/>
          </p:nvPr>
        </p:nvSpPr>
        <p:spPr>
          <a:xfrm>
            <a:off x="1206500" y="3214469"/>
            <a:ext cx="21971000" cy="8256011"/>
          </a:xfrm>
          <a:prstGeom prst="rect">
            <a:avLst/>
          </a:prstGeom>
        </p:spPr>
        <p:txBody>
          <a:bodyPr/>
          <a:lstStyle/>
          <a:p>
            <a:pPr/>
            <a:r>
              <a:t>展现了闺阁女子的另外一种可能性</a:t>
            </a:r>
          </a:p>
          <a:p>
            <a:pPr/>
            <a:r>
              <a:t>《红楼梦》是写太虚幻境薄命司里所录女子的悲惨命运，作者笔下塑造出了一批丝毫不逊色男性的优秀女性，可是她们困在闺阁里、困在封建礼教当中，慢慢凋零，慢慢老去，等待她们的结局无一不是悲剧。</a:t>
            </a:r>
          </a:p>
          <a:p>
            <a:pPr/>
            <a:r>
              <a:t>而薛宝琴却不一样，她不仅有着出色的容貌，过人的才华，还有着卓而不凡的见识。她身上既有着一种旁人没有的自由洒脱，又活得通透而清醒。在续写本她最终走出闺阁、摆脱束缚，迎接她的是一个圆满的结局。</a:t>
            </a:r>
          </a:p>
        </p:txBody>
      </p:sp>
      <p:sp>
        <p:nvSpPr>
          <p:cNvPr id="179" name="人物意义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人物意义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人物意义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人物意义</a:t>
            </a:r>
          </a:p>
        </p:txBody>
      </p:sp>
      <p:sp>
        <p:nvSpPr>
          <p:cNvPr id="182" name="宝黛爱情的试金石…"/>
          <p:cNvSpPr txBox="1"/>
          <p:nvPr>
            <p:ph type="body" idx="1"/>
          </p:nvPr>
        </p:nvSpPr>
        <p:spPr>
          <a:xfrm>
            <a:off x="1206500" y="2729994"/>
            <a:ext cx="21971001" cy="8256012"/>
          </a:xfrm>
          <a:prstGeom prst="rect">
            <a:avLst/>
          </a:prstGeom>
        </p:spPr>
        <p:txBody>
          <a:bodyPr/>
          <a:lstStyle/>
          <a:p>
            <a:pPr marL="530352" indent="-530352" defTabSz="2121354">
              <a:spcBef>
                <a:spcPts val="3900"/>
              </a:spcBef>
              <a:defRPr sz="4176"/>
            </a:pPr>
            <a:r>
              <a:t>宝黛爱情的试金石</a:t>
            </a:r>
          </a:p>
          <a:p>
            <a:pPr marL="530352" indent="-530352" defTabSz="2121354">
              <a:spcBef>
                <a:spcPts val="3900"/>
              </a:spcBef>
              <a:defRPr sz="4176"/>
            </a:pPr>
            <a:r>
              <a:t>其实到薛宝琴进贾府时，贾宝玉和林黛玉的感情已趋于稳定，两人都明白了彼此的心意，自然也就没有了之前小心翼翼的试探和猜忌。而薛宝琴的到来，便恰好验证了两人的感情。</a:t>
            </a:r>
          </a:p>
          <a:p>
            <a:pPr marL="530352" indent="-530352" defTabSz="2121354">
              <a:spcBef>
                <a:spcPts val="3900"/>
              </a:spcBef>
              <a:defRPr sz="4176"/>
            </a:pPr>
            <a:r>
              <a:t>宝琴初进贾府，作者就从各个方面渲染了这个女子方方面面的出色之处，她的容貌，她的才华，她不凡的见识，她讨喜的性格，贾母对她的喜爱。。但是面对一个如此完美的情敌，林黛玉却出人意料的冷静，丝毫没有吃醋。充分体现了她对于感情的信任，而这种安全感正是来自于贾宝玉，说明两人之间已经建立起了相互信任的亲密感情联系。</a:t>
            </a:r>
          </a:p>
          <a:p>
            <a:pPr marL="530352" indent="-530352" defTabSz="2121354">
              <a:spcBef>
                <a:spcPts val="3900"/>
              </a:spcBef>
              <a:defRPr sz="4176"/>
            </a:pPr>
            <a:r>
              <a:t>而面对这个完美的薛宝琴，宝玉却不曾对她有半分情，没有一点非分之想，并借紫鹃之口告诉黛玉，宝琴再好也与他无关。所以宝琴的出现，更加证明了宝黛爱情的坚实。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